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a0443a1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a0443a1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9eceb8cc2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39eceb8cc2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9eceb8cc2_0_1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9eceb8cc2_0_1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39eceb8cc2_5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39eceb8cc2_5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9eceb8cc2_5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9eceb8cc2_5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9eceb8cc2_0_1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9eceb8cc2_0_1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9eceb8cc2_0_1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9eceb8cc2_0_1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9eceb8cc2_5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9eceb8cc2_5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9eceb8cc2_0_1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9eceb8cc2_0_1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a0443a17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a0443a17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9eceb8cc2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9eceb8cc2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9eceb8cc2_0_1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9eceb8cc2_0_1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9eceb8cc2_0_2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9eceb8cc2_0_2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9eceb8cc2_0_1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9eceb8cc2_0_1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eceb8cc2_0_19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9eceb8cc2_0_1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9eceb8cc2_0_2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9eceb8cc2_0_2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9eceb8cc2_0_20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9eceb8cc2_0_20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9eceb8cc2_0_2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39eceb8cc2_0_2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27.png"/><Relationship Id="rId5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675" y="428625"/>
            <a:ext cx="9144003" cy="4572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Matheus Gasparotto Lozano – RA 247275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Eduardo Rambauske Pereira Pinto – RA 247055</a:t>
            </a:r>
            <a:endParaRPr/>
          </a:p>
        </p:txBody>
      </p:sp>
      <p:sp>
        <p:nvSpPr>
          <p:cNvPr id="88" name="Google Shape;88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Batalha de Reinos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Equipe DesorientaçãoAObjetos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ctrTitle"/>
          </p:nvPr>
        </p:nvSpPr>
        <p:spPr>
          <a:xfrm>
            <a:off x="729450" y="1322450"/>
            <a:ext cx="7688100" cy="3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r>
              <a:rPr lang="pt-BR"/>
              <a:t>gora, v</a:t>
            </a:r>
            <a:r>
              <a:rPr lang="pt-BR"/>
              <a:t>amos para o jogo!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ctrTitle"/>
          </p:nvPr>
        </p:nvSpPr>
        <p:spPr>
          <a:xfrm>
            <a:off x="120575" y="505525"/>
            <a:ext cx="28380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Diagrama   Arquitetura</a:t>
            </a:r>
            <a:endParaRPr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925" y="505525"/>
            <a:ext cx="5588274" cy="463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250" y="1332400"/>
            <a:ext cx="3523150" cy="33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112775" y="1332400"/>
            <a:ext cx="5199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Polimorfismo entre as tropas (herdeiras de uma classe abstrata), para a utilização de métodos comuns para atacar e se mover, independentemente da implementação na subclasse.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112775" y="2717675"/>
            <a:ext cx="5199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Também foi usado herança e polimorfismo para representar as diferentes telas do jogo, para podermos criar e renderizar a interface gráfica sem nos importarmos com a tela específica que está sendo exibida.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0" y="436800"/>
            <a:ext cx="7118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Destaques de código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2100" y="418750"/>
            <a:ext cx="5227524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10100" y="1139850"/>
            <a:ext cx="5227525" cy="295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/>
        </p:nvSpPr>
        <p:spPr>
          <a:xfrm>
            <a:off x="303250" y="1800825"/>
            <a:ext cx="3655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Sistema de turnos por meio do Design Pattern Observer.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Transformamos o Subject em um Strategy, para criar diferentes modos de jogo, passando de turno manualmente ou por tempo.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5650" y="452150"/>
            <a:ext cx="4858775" cy="460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75" y="480525"/>
            <a:ext cx="8261048" cy="466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2675" y="965000"/>
            <a:ext cx="4932827" cy="371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9950" y="1173550"/>
            <a:ext cx="5044649" cy="329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idx="4294967295" type="subTitle"/>
          </p:nvPr>
        </p:nvSpPr>
        <p:spPr>
          <a:xfrm>
            <a:off x="327450" y="3575050"/>
            <a:ext cx="8654400" cy="1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chemeClr val="dk2"/>
                </a:solidFill>
              </a:rPr>
              <a:t>Utilização de um Facade para reunir os controllers utilizados pelo jogo e os conectar com a view de uma forma melhor, por meio de interfaces.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5225" y="235950"/>
            <a:ext cx="4331824" cy="31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1125" y="537800"/>
            <a:ext cx="5971026" cy="26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575" y="55900"/>
            <a:ext cx="4641600" cy="541282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/>
        </p:nvSpPr>
        <p:spPr>
          <a:xfrm>
            <a:off x="39050" y="1656425"/>
            <a:ext cx="4149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Utilizamos o Design Pattern Mediator para a transição entre Screens no programa.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a todos pela atenção!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116400" y="468700"/>
            <a:ext cx="49353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Mecânica do Jogo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116400" y="1390000"/>
            <a:ext cx="4377900" cy="3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pt-BR">
                <a:solidFill>
                  <a:schemeClr val="dk2"/>
                </a:solidFill>
              </a:rPr>
              <a:t>Jogador 1 joga com o teclado, apertando as teclas correspondentes ao jogador e à casa.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pt-BR">
                <a:solidFill>
                  <a:schemeClr val="dk2"/>
                </a:solidFill>
              </a:rPr>
              <a:t>Jogador 2 joga com o mouse, clicando na tropa e, em seguida, na casa.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pt-BR">
                <a:solidFill>
                  <a:schemeClr val="dk2"/>
                </a:solidFill>
              </a:rPr>
              <a:t>As tropas só podem ser colocadas nas laterais do tabuleiro (casas indicadas).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pt-BR">
                <a:solidFill>
                  <a:schemeClr val="dk2"/>
                </a:solidFill>
              </a:rPr>
              <a:t>Vence o jogador que destruir primeiro a base do oponente.</a:t>
            </a:r>
            <a:endParaRPr>
              <a:solidFill>
                <a:schemeClr val="dk2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pt-BR">
                <a:solidFill>
                  <a:schemeClr val="dk2"/>
                </a:solidFill>
              </a:rPr>
              <a:t>As tropas se movimentam em direção à base inimiga, mas sempre param a 1 quadrado de distância, possibilitando a defesa.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90000"/>
            <a:ext cx="4333776" cy="30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425" y="1316000"/>
            <a:ext cx="4356050" cy="30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73500" y="211700"/>
            <a:ext cx="892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Cada tropa apresenta atributos únicos: vida, dano por golpe, área de ataque, velocidade de deslocamento e custo de treinamento.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9525" y="896075"/>
            <a:ext cx="929050" cy="9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3475" y="3899675"/>
            <a:ext cx="929050" cy="9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525" y="2365900"/>
            <a:ext cx="993000" cy="9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5849625" y="871600"/>
            <a:ext cx="2677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4                   💥2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1 casa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849625" y="233905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2                  💥3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1 e -1 (com dobro de ataque)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1 casa e pula tropas sozinhas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5919525" y="389967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6                  💥5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3x3 (incluindo a sua coluna)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1 casa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9" y="702354"/>
            <a:ext cx="4869749" cy="346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/>
          <p:nvPr/>
        </p:nvSpPr>
        <p:spPr>
          <a:xfrm>
            <a:off x="6200875" y="642375"/>
            <a:ext cx="2677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6                   💥4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2 casas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6200875" y="197232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2                  💥2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1 casa</a:t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6206825" y="339545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❤ 10                  💥0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Alcance 0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Move 1 casa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Bloqueia o mago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3648" y="702350"/>
            <a:ext cx="950127" cy="950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8350" y="2096687"/>
            <a:ext cx="950125" cy="95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1852" y="3579650"/>
            <a:ext cx="893700" cy="8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187675" y="639850"/>
            <a:ext cx="601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Além disso, há também poções, itens especiais que aparecem aleatoriamente no tabuleiro a cada 7 turnos nas fileiras centrais e alteram o desempenho dos personagens.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3974" y="6047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2174" y="6047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5524" y="6047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774" y="15430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774" y="25164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774" y="3489850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/>
        </p:nvSpPr>
        <p:spPr>
          <a:xfrm>
            <a:off x="1693375" y="1735275"/>
            <a:ext cx="551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Dobra vida da tropa que a pegou - 40% de chance de aparecer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1693375" y="2721400"/>
            <a:ext cx="616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Dobra o ataque da tropa que a pegou </a:t>
            </a:r>
            <a:r>
              <a:rPr lang="pt-BR">
                <a:latin typeface="Lato"/>
                <a:ea typeface="Lato"/>
                <a:cs typeface="Lato"/>
                <a:sym typeface="Lato"/>
              </a:rPr>
              <a:t>- 40% de chance de aparecer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1693375" y="3775450"/>
            <a:ext cx="65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Dobra o ataque e vida da tropa que a pegou - 20% de chance de aparecer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3250" y="38037"/>
            <a:ext cx="3416508" cy="243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 txBox="1"/>
          <p:nvPr/>
        </p:nvSpPr>
        <p:spPr>
          <a:xfrm>
            <a:off x="271500" y="239200"/>
            <a:ext cx="446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Por fim</a:t>
            </a:r>
            <a:r>
              <a:rPr lang="pt-BR" sz="1600">
                <a:latin typeface="Lato"/>
                <a:ea typeface="Lato"/>
                <a:cs typeface="Lato"/>
                <a:sym typeface="Lato"/>
              </a:rPr>
              <a:t>, há também diferentes biomas que aparecem de 10 em 10 turnos, que interferem no custo e nos atributos de alguns personagens, bem como apresentarem características únicas.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8"/>
          <p:cNvPicPr preferRelativeResize="0"/>
          <p:nvPr/>
        </p:nvPicPr>
        <p:blipFill rotWithShape="1">
          <a:blip r:embed="rId4">
            <a:alphaModFix/>
          </a:blip>
          <a:srcRect b="0" l="606" r="0" t="0"/>
          <a:stretch/>
        </p:blipFill>
        <p:spPr>
          <a:xfrm>
            <a:off x="198162" y="1462388"/>
            <a:ext cx="3600000" cy="255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93425" y="2519175"/>
            <a:ext cx="3416508" cy="24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975" y="793297"/>
            <a:ext cx="4361350" cy="3102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234850" y="793300"/>
            <a:ext cx="446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Névoa</a:t>
            </a:r>
            <a:endParaRPr sz="2400"/>
          </a:p>
        </p:txBody>
      </p:sp>
      <p:sp>
        <p:nvSpPr>
          <p:cNvPr id="147" name="Google Shape;147;p19"/>
          <p:cNvSpPr txBox="1"/>
          <p:nvPr/>
        </p:nvSpPr>
        <p:spPr>
          <a:xfrm>
            <a:off x="234850" y="1713275"/>
            <a:ext cx="3777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Nenhuma consequência direta às tropas no tabuleiro, mas apresenta uma dificuldade para os jogadores, que terão de se lembrar de tropas treinadas por seu oponente.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0"/>
          <p:cNvPicPr preferRelativeResize="0"/>
          <p:nvPr/>
        </p:nvPicPr>
        <p:blipFill rotWithShape="1">
          <a:blip r:embed="rId3">
            <a:alphaModFix/>
          </a:blip>
          <a:srcRect b="0" l="606" r="0" t="0"/>
          <a:stretch/>
        </p:blipFill>
        <p:spPr>
          <a:xfrm>
            <a:off x="4130625" y="915850"/>
            <a:ext cx="4662049" cy="3311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>
            <a:off x="262350" y="1016250"/>
            <a:ext cx="446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Neve</a:t>
            </a:r>
            <a:endParaRPr sz="2400"/>
          </a:p>
        </p:txBody>
      </p:sp>
      <p:sp>
        <p:nvSpPr>
          <p:cNvPr id="154" name="Google Shape;154;p20"/>
          <p:cNvSpPr txBox="1"/>
          <p:nvPr/>
        </p:nvSpPr>
        <p:spPr>
          <a:xfrm>
            <a:off x="114200" y="1910800"/>
            <a:ext cx="3780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Diminui alcance e dano do Mago, mas </a:t>
            </a:r>
            <a:r>
              <a:rPr lang="pt-BR" sz="1600">
                <a:latin typeface="Lato"/>
                <a:ea typeface="Lato"/>
                <a:cs typeface="Lato"/>
                <a:sym typeface="Lato"/>
              </a:rPr>
              <a:t>também</a:t>
            </a:r>
            <a:r>
              <a:rPr lang="pt-BR" sz="1600">
                <a:latin typeface="Lato"/>
                <a:ea typeface="Lato"/>
                <a:cs typeface="Lato"/>
                <a:sym typeface="Lato"/>
              </a:rPr>
              <a:t> reduz o seu custo.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Diminui a velocidade do Cavaleiro.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Aumenta o dano do Arqueiro e Ladino.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950" y="819887"/>
            <a:ext cx="4926125" cy="3503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>
            <a:off x="262350" y="1016250"/>
            <a:ext cx="446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Vulcão</a:t>
            </a:r>
            <a:endParaRPr sz="2400"/>
          </a:p>
        </p:txBody>
      </p:sp>
      <p:sp>
        <p:nvSpPr>
          <p:cNvPr id="161" name="Google Shape;161;p21"/>
          <p:cNvSpPr txBox="1"/>
          <p:nvPr/>
        </p:nvSpPr>
        <p:spPr>
          <a:xfrm>
            <a:off x="220025" y="1917875"/>
            <a:ext cx="3420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Aumenta o</a:t>
            </a:r>
            <a:r>
              <a:rPr lang="pt-BR" sz="1600">
                <a:latin typeface="Lato"/>
                <a:ea typeface="Lato"/>
                <a:cs typeface="Lato"/>
                <a:sym typeface="Lato"/>
              </a:rPr>
              <a:t> dano do Mago, mas também aumenta o seu custo.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pt-BR" sz="1600">
                <a:latin typeface="Lato"/>
                <a:ea typeface="Lato"/>
                <a:cs typeface="Lato"/>
                <a:sym typeface="Lato"/>
              </a:rPr>
              <a:t>Faz casas do tabuleiro terem fogo, que tira 1 de vida de tropas que passam por elas.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